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avi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5" r:id="rId2"/>
    <p:sldId id="258" r:id="rId3"/>
    <p:sldId id="266" r:id="rId4"/>
    <p:sldId id="290" r:id="rId5"/>
    <p:sldId id="267" r:id="rId6"/>
    <p:sldId id="259" r:id="rId7"/>
    <p:sldId id="272" r:id="rId8"/>
    <p:sldId id="294" r:id="rId9"/>
    <p:sldId id="297" r:id="rId10"/>
    <p:sldId id="274" r:id="rId11"/>
    <p:sldId id="260" r:id="rId12"/>
    <p:sldId id="273" r:id="rId13"/>
    <p:sldId id="269" r:id="rId14"/>
    <p:sldId id="279" r:id="rId15"/>
    <p:sldId id="281" r:id="rId16"/>
    <p:sldId id="275" r:id="rId17"/>
    <p:sldId id="295" r:id="rId18"/>
    <p:sldId id="292" r:id="rId19"/>
    <p:sldId id="293" r:id="rId20"/>
    <p:sldId id="289" r:id="rId21"/>
    <p:sldId id="284" r:id="rId22"/>
    <p:sldId id="296" r:id="rId23"/>
    <p:sldId id="298" r:id="rId24"/>
    <p:sldId id="268" r:id="rId25"/>
    <p:sldId id="276" r:id="rId26"/>
    <p:sldId id="288" r:id="rId27"/>
    <p:sldId id="291" r:id="rId28"/>
    <p:sldId id="286" r:id="rId29"/>
    <p:sldId id="287" r:id="rId30"/>
    <p:sldId id="301" r:id="rId31"/>
    <p:sldId id="299" r:id="rId32"/>
    <p:sldId id="302" r:id="rId33"/>
    <p:sldId id="300" r:id="rId34"/>
    <p:sldId id="271" r:id="rId35"/>
    <p:sldId id="280" r:id="rId36"/>
    <p:sldId id="278" r:id="rId37"/>
    <p:sldId id="262" r:id="rId38"/>
    <p:sldId id="263" r:id="rId39"/>
    <p:sldId id="264" r:id="rId40"/>
  </p:sldIdLst>
  <p:sldSz cx="9144000" cy="5143500" type="screen16x9"/>
  <p:notesSz cx="6858000" cy="9144000"/>
  <p:embeddedFontLst>
    <p:embeddedFont>
      <p:font typeface="맑은 고딕" pitchFamily="50" charset="-127"/>
      <p:regular r:id="rId42"/>
      <p:bold r:id="rId43"/>
    </p:embeddedFont>
    <p:embeddedFont>
      <p:font typeface="나눔고딕" charset="-127"/>
      <p:regular r:id="rId44"/>
      <p:bold r:id="rId45"/>
    </p:embeddedFont>
    <p:embeddedFont>
      <p:font typeface="HY견고딕" pitchFamily="18" charset="-127"/>
      <p:regular r:id="rId46"/>
    </p:embeddedFont>
    <p:embeddedFont>
      <p:font typeface="나눔고딕 ExtraBold" charset="-127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C5B"/>
    <a:srgbClr val="507C5F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>
      <p:cViewPr varScale="1">
        <p:scale>
          <a:sx n="144" d="100"/>
          <a:sy n="144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13C36-28A0-4C7E-B070-37F4F3251978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80819-B865-45B5-99D8-E0A0AD9C9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4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the</a:t>
            </a:r>
            <a:r>
              <a:rPr lang="en-US" altLang="ko-KR" baseline="0" dirty="0" smtClean="0"/>
              <a:t> white </a:t>
            </a:r>
            <a:r>
              <a:rPr lang="ko-KR" altLang="en-US" baseline="0" dirty="0" smtClean="0"/>
              <a:t>자율주행을 이용한 책 분류 로봇 발표를 시작하겠습니다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조장은</a:t>
            </a:r>
            <a:r>
              <a:rPr lang="en-US" altLang="ko-KR" baseline="0" dirty="0" smtClean="0"/>
              <a:t>~~(</a:t>
            </a:r>
            <a:r>
              <a:rPr lang="ko-KR" altLang="en-US" baseline="0" dirty="0" smtClean="0"/>
              <a:t>자기소개 하기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8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자율 주행을 통해 지정한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위치로 이동하고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Lidar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로봇의 전방 일정 범위의 스캔정보와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Map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정보를 가져와서 사진 찍을 위치로 후진하여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불러드린 정보를 토대로 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책장을 기준으로 각도를 잡고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사진을 촬영합니다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55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Tensor flow </a:t>
            </a:r>
            <a:r>
              <a:rPr lang="ko-KR" altLang="en-US" sz="1200" dirty="0" smtClean="0">
                <a:solidFill>
                  <a:schemeClr val="tx1"/>
                </a:solidFill>
              </a:rPr>
              <a:t>기반인 </a:t>
            </a:r>
            <a:r>
              <a:rPr lang="en-US" altLang="ko-KR" sz="1200" dirty="0" smtClean="0">
                <a:solidFill>
                  <a:schemeClr val="tx1"/>
                </a:solidFill>
              </a:rPr>
              <a:t>dark flow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사용했으며 </a:t>
            </a:r>
            <a:r>
              <a:rPr lang="en-US" altLang="ko-KR" sz="1200" dirty="0" smtClean="0">
                <a:solidFill>
                  <a:schemeClr val="tx1"/>
                </a:solidFill>
              </a:rPr>
              <a:t>real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time(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실시간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)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을 위해 </a:t>
            </a:r>
            <a:r>
              <a:rPr lang="en-US" altLang="ko-KR" sz="1200" baseline="0" dirty="0" err="1" smtClean="0">
                <a:solidFill>
                  <a:schemeClr val="tx1"/>
                </a:solidFill>
              </a:rPr>
              <a:t>yolo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v2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를 사용하였습니다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.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책장 사진 </a:t>
            </a:r>
            <a:r>
              <a:rPr lang="en-US" altLang="ko-KR" sz="1200" dirty="0" smtClean="0">
                <a:solidFill>
                  <a:schemeClr val="tx1"/>
                </a:solidFill>
              </a:rPr>
              <a:t>: 2500</a:t>
            </a:r>
            <a:r>
              <a:rPr lang="ko-KR" altLang="en-US" sz="1200" dirty="0" smtClean="0">
                <a:solidFill>
                  <a:schemeClr val="tx1"/>
                </a:solidFill>
              </a:rPr>
              <a:t>장</a:t>
            </a:r>
            <a:r>
              <a:rPr lang="en-US" altLang="ko-KR" sz="1200" dirty="0" smtClean="0">
                <a:solidFill>
                  <a:schemeClr val="tx1"/>
                </a:solidFill>
              </a:rPr>
              <a:t>, Learning Rate : 10e-5,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학습 횟수 </a:t>
            </a:r>
            <a:r>
              <a:rPr lang="en-US" altLang="ko-KR" sz="1200" dirty="0" smtClean="0">
                <a:solidFill>
                  <a:schemeClr val="tx1"/>
                </a:solidFill>
              </a:rPr>
              <a:t>: epoch = 1000</a:t>
            </a:r>
            <a:endParaRPr lang="ko-KR" altLang="en-US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47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Edge </a:t>
            </a:r>
            <a:r>
              <a:rPr lang="ko-KR" altLang="en-US" sz="1200" dirty="0" smtClean="0">
                <a:solidFill>
                  <a:schemeClr val="tx1"/>
                </a:solidFill>
              </a:rPr>
              <a:t>검출을 이용하여 책을 나누고 </a:t>
            </a:r>
            <a:r>
              <a:rPr lang="en-US" altLang="ko-KR" sz="12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200" dirty="0" smtClean="0">
                <a:solidFill>
                  <a:schemeClr val="tx1"/>
                </a:solidFill>
              </a:rPr>
              <a:t>를 이용하여 책을 인식하고 분류합니다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를 기반으로 한 것이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Vocabulary tree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에 대하여 설명하겠습니다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24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특징점을</a:t>
            </a:r>
            <a:r>
              <a:rPr lang="ko-KR" altLang="en-US" baseline="0" dirty="0" smtClean="0"/>
              <a:t> 잡아서 분류하고 벡터화 시켜 비교하는 알고리즘으로써 위에 사진과 같이 </a:t>
            </a:r>
            <a:r>
              <a:rPr lang="ko-KR" altLang="en-US" baseline="0" dirty="0" err="1" smtClean="0"/>
              <a:t>특징별로</a:t>
            </a:r>
            <a:r>
              <a:rPr lang="ko-KR" altLang="en-US" baseline="0" dirty="0" smtClean="0"/>
              <a:t> 분류하고 그 값을 이용하여 벡터를 만듭니다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유사도 측정인 벡터간의 거리나 벡터의 내적을 사용해서 </a:t>
            </a:r>
            <a:r>
              <a:rPr lang="ko-KR" altLang="en-US" baseline="0" dirty="0" err="1" smtClean="0"/>
              <a:t>유사도를</a:t>
            </a:r>
            <a:r>
              <a:rPr lang="ko-KR" altLang="en-US" baseline="0" dirty="0" smtClean="0"/>
              <a:t> 구할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직접 촬영한 사진으로 한 결과 </a:t>
            </a:r>
            <a:r>
              <a:rPr lang="en-US" altLang="ko-KR" dirty="0" smtClean="0"/>
              <a:t>64</a:t>
            </a:r>
            <a:r>
              <a:rPr lang="ko-KR" altLang="en-US" dirty="0" smtClean="0"/>
              <a:t>종류의 책으로 </a:t>
            </a:r>
            <a:r>
              <a:rPr lang="en-US" altLang="ko-KR" dirty="0" smtClean="0"/>
              <a:t>90.6%</a:t>
            </a:r>
            <a:r>
              <a:rPr lang="ko-KR" altLang="en-US" dirty="0" smtClean="0"/>
              <a:t>의 정확도를 보였다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프로젝트를 활용하면 많은 인적 자원과 시간 및 돈을 절약할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81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목표를 </a:t>
            </a:r>
            <a:r>
              <a:rPr lang="ko-KR" altLang="en-US" dirty="0" err="1" smtClean="0"/>
              <a:t>알라딘이나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교보문고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도서관 등 책이 많은 곳에서 활용하는 것을 목표로 잡았으며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7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나아가 목록이 있는 음반 가게나 물류창고에서도 적용이 가능 할 수 있다고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촬영할 수 있는 부분이 제한되어 있지만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활용한 촬영범위 확대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나아가 목록이 있는 음반 가게나 물류창고에서도 적용이 가능 할 수 있다고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크게 프로젝트 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활용으로 나누었습니다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17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질문이 있으시다면 시현 할 때 </a:t>
            </a:r>
            <a:r>
              <a:rPr lang="ko-KR" altLang="en-US" dirty="0" err="1" smtClean="0"/>
              <a:t>부탁드리겠습니다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14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개요와 개발 목적으로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내용 읽기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모두 파악하는데 많은 시간 소모 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1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자동탐색 및 인식 및 분류를 통해서 많은 시간과 인력을 절약 할 수 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특히 사람들이 퇴근한 후에 자동으로 작동</a:t>
            </a:r>
            <a:r>
              <a:rPr lang="ko-KR" altLang="en-US" baseline="0" dirty="0" smtClean="0"/>
              <a:t> 할 수 있기에 더욱 더 시간 활용이 용이해 집니다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Map</a:t>
            </a:r>
            <a:r>
              <a:rPr lang="ko-KR" altLang="en-US" dirty="0" smtClean="0"/>
              <a:t>을 만들기 위해서 </a:t>
            </a:r>
            <a:r>
              <a:rPr lang="en-US" altLang="ko-KR" dirty="0" err="1" smtClean="0"/>
              <a:t>lidar</a:t>
            </a:r>
            <a:r>
              <a:rPr lang="ko-KR" altLang="en-US" dirty="0" smtClean="0"/>
              <a:t>센서와 </a:t>
            </a:r>
            <a:r>
              <a:rPr lang="en-US" altLang="ko-KR" dirty="0" err="1" smtClean="0"/>
              <a:t>i</a:t>
            </a:r>
            <a:r>
              <a:rPr lang="en-US" altLang="ko-KR" baseline="0" dirty="0" err="1" smtClean="0"/>
              <a:t>mu</a:t>
            </a:r>
            <a:r>
              <a:rPr lang="ko-KR" altLang="en-US" baseline="0" dirty="0" smtClean="0"/>
              <a:t>를 사용하였습니다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91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소형 로봇과 소형 책꽂이를 이용해서 </a:t>
            </a: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만들어봤다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4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3648" y="1410911"/>
            <a:ext cx="518457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THE정고딕140" pitchFamily="18" charset="-127"/>
                <a:ea typeface="THE정고딕110" pitchFamily="18" charset="-127"/>
              </a:rPr>
              <a:t>자율주행을 이용한 책 분류 로봇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2078727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Team : the white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4011910"/>
            <a:ext cx="3312368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팀장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박주언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팀원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err="1" smtClean="0">
                <a:latin typeface="THE정고딕110" pitchFamily="18" charset="-127"/>
                <a:ea typeface="THE정고딕110" pitchFamily="18" charset="-127"/>
              </a:rPr>
              <a:t>김장겸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여재영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윤상민</a:t>
            </a:r>
            <a:endParaRPr lang="ko-KR" altLang="en-US" sz="1400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기계 설명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8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23767"/>
            <a:ext cx="3091824" cy="3982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3558"/>
            <a:ext cx="3091824" cy="3976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16675"/>
            <a:ext cx="2139702" cy="12371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86758"/>
            <a:ext cx="1992864" cy="1494648"/>
          </a:xfrm>
          <a:prstGeom prst="rect">
            <a:avLst/>
          </a:prstGeom>
        </p:spPr>
      </p:pic>
      <p:cxnSp>
        <p:nvCxnSpPr>
          <p:cNvPr id="19" name="구부러진 연결선 18"/>
          <p:cNvCxnSpPr>
            <a:endCxn id="16" idx="1"/>
          </p:cNvCxnSpPr>
          <p:nvPr/>
        </p:nvCxnSpPr>
        <p:spPr>
          <a:xfrm>
            <a:off x="2555776" y="1419622"/>
            <a:ext cx="1656184" cy="515611"/>
          </a:xfrm>
          <a:prstGeom prst="curvedConnector3">
            <a:avLst>
              <a:gd name="adj1" fmla="val 50000"/>
            </a:avLst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/>
          <p:nvPr/>
        </p:nvCxnSpPr>
        <p:spPr>
          <a:xfrm>
            <a:off x="1619672" y="1851670"/>
            <a:ext cx="3168352" cy="1782412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11960" y="249974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Ydlidar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x2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7984" y="4227934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Lsm-303(IMU)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18171" r="15764" b="32114"/>
          <a:stretch/>
        </p:blipFill>
        <p:spPr>
          <a:xfrm>
            <a:off x="6835032" y="2620574"/>
            <a:ext cx="2029968" cy="11033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876256" y="384814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Map(Cartographer)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cxnSp>
        <p:nvCxnSpPr>
          <p:cNvPr id="43" name="구부러진 연결선 42"/>
          <p:cNvCxnSpPr>
            <a:endCxn id="39" idx="1"/>
          </p:cNvCxnSpPr>
          <p:nvPr/>
        </p:nvCxnSpPr>
        <p:spPr>
          <a:xfrm flipV="1">
            <a:off x="6084168" y="3172226"/>
            <a:ext cx="750864" cy="461856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16" idx="3"/>
            <a:endCxn id="39" idx="0"/>
          </p:cNvCxnSpPr>
          <p:nvPr/>
        </p:nvCxnSpPr>
        <p:spPr>
          <a:xfrm>
            <a:off x="6351662" y="1935233"/>
            <a:ext cx="1498354" cy="685341"/>
          </a:xfrm>
          <a:prstGeom prst="curvedConnector2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자율 주행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9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607789"/>
            <a:ext cx="10801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38536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81471" y="1131590"/>
            <a:ext cx="810209" cy="900101"/>
            <a:chOff x="1269192" y="1833668"/>
            <a:chExt cx="810209" cy="900101"/>
          </a:xfrm>
        </p:grpSpPr>
        <p:sp>
          <p:nvSpPr>
            <p:cNvPr id="24" name="직사각형 23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547664" y="1808102"/>
            <a:ext cx="11521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7664" y="1343628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M a p </a:t>
            </a:r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생성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81471" y="2211710"/>
            <a:ext cx="810209" cy="900101"/>
            <a:chOff x="1269192" y="1833668"/>
            <a:chExt cx="810209" cy="900101"/>
          </a:xfrm>
        </p:grpSpPr>
        <p:sp>
          <p:nvSpPr>
            <p:cNvPr id="29" name="직사각형 28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547664" y="2888222"/>
            <a:ext cx="38524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47664" y="2423748"/>
            <a:ext cx="385242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알고리즘을 사용한 최단 경로 찾기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81471" y="3396051"/>
            <a:ext cx="810209" cy="900101"/>
            <a:chOff x="1269192" y="1833668"/>
            <a:chExt cx="810209" cy="900101"/>
          </a:xfrm>
        </p:grpSpPr>
        <p:sp>
          <p:nvSpPr>
            <p:cNvPr id="35" name="직사각형 34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547664" y="4072563"/>
            <a:ext cx="1080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47664" y="3608089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979711" y="1959683"/>
            <a:ext cx="1" cy="32403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1979711" y="3147814"/>
            <a:ext cx="1" cy="32403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7694"/>
            <a:ext cx="107156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ev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38" y="725780"/>
            <a:ext cx="1410846" cy="14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5" t="41781" r="19538" b="33142"/>
          <a:stretch/>
        </p:blipFill>
        <p:spPr bwMode="auto">
          <a:xfrm>
            <a:off x="3034698" y="3846102"/>
            <a:ext cx="878360" cy="103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자유형 44"/>
          <p:cNvSpPr/>
          <p:nvPr/>
        </p:nvSpPr>
        <p:spPr>
          <a:xfrm>
            <a:off x="3226633" y="3154886"/>
            <a:ext cx="220492" cy="713008"/>
          </a:xfrm>
          <a:custGeom>
            <a:avLst/>
            <a:gdLst>
              <a:gd name="connsiteX0" fmla="*/ 16527 w 220492"/>
              <a:gd name="connsiteY0" fmla="*/ 0 h 624950"/>
              <a:gd name="connsiteX1" fmla="*/ 220458 w 220492"/>
              <a:gd name="connsiteY1" fmla="*/ 151304 h 624950"/>
              <a:gd name="connsiteX2" fmla="*/ 3370 w 220492"/>
              <a:gd name="connsiteY2" fmla="*/ 394705 h 624950"/>
              <a:gd name="connsiteX3" fmla="*/ 108625 w 220492"/>
              <a:gd name="connsiteY3" fmla="*/ 624950 h 6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492" h="624950">
                <a:moveTo>
                  <a:pt x="16527" y="0"/>
                </a:moveTo>
                <a:cubicBezTo>
                  <a:pt x="119589" y="42760"/>
                  <a:pt x="222651" y="85520"/>
                  <a:pt x="220458" y="151304"/>
                </a:cubicBezTo>
                <a:cubicBezTo>
                  <a:pt x="218265" y="217088"/>
                  <a:pt x="22009" y="315764"/>
                  <a:pt x="3370" y="394705"/>
                </a:cubicBezTo>
                <a:cubicBezTo>
                  <a:pt x="-15269" y="473646"/>
                  <a:pt x="46678" y="549298"/>
                  <a:pt x="108625" y="62495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3502069" y="3154886"/>
            <a:ext cx="220492" cy="713008"/>
          </a:xfrm>
          <a:custGeom>
            <a:avLst/>
            <a:gdLst>
              <a:gd name="connsiteX0" fmla="*/ 16527 w 220492"/>
              <a:gd name="connsiteY0" fmla="*/ 0 h 624950"/>
              <a:gd name="connsiteX1" fmla="*/ 220458 w 220492"/>
              <a:gd name="connsiteY1" fmla="*/ 151304 h 624950"/>
              <a:gd name="connsiteX2" fmla="*/ 3370 w 220492"/>
              <a:gd name="connsiteY2" fmla="*/ 394705 h 624950"/>
              <a:gd name="connsiteX3" fmla="*/ 108625 w 220492"/>
              <a:gd name="connsiteY3" fmla="*/ 624950 h 6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492" h="624950">
                <a:moveTo>
                  <a:pt x="16527" y="0"/>
                </a:moveTo>
                <a:cubicBezTo>
                  <a:pt x="119589" y="42760"/>
                  <a:pt x="222651" y="85520"/>
                  <a:pt x="220458" y="151304"/>
                </a:cubicBezTo>
                <a:cubicBezTo>
                  <a:pt x="218265" y="217088"/>
                  <a:pt x="22009" y="315764"/>
                  <a:pt x="3370" y="394705"/>
                </a:cubicBezTo>
                <a:cubicBezTo>
                  <a:pt x="-15269" y="473646"/>
                  <a:pt x="46678" y="549298"/>
                  <a:pt x="108625" y="62495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Map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생</a:t>
            </a:r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성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24134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ake_a_ma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28803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알고리즘을 이용한 최단경로 계산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113554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84864" y="1191815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MAP SETTING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99996" y="1191813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RESULT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051" name="Picture 3" descr="C:\Users\hch08\Desktop\Screenshot from 2019-12-12 11-06-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60078" r="86344" b="21490"/>
          <a:stretch/>
        </p:blipFill>
        <p:spPr bwMode="auto">
          <a:xfrm>
            <a:off x="1547664" y="1563638"/>
            <a:ext cx="2370464" cy="23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Screenshot from 2019-12-12 11-07-1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23221" r="86420" b="58432"/>
          <a:stretch/>
        </p:blipFill>
        <p:spPr bwMode="auto">
          <a:xfrm>
            <a:off x="5304432" y="1572404"/>
            <a:ext cx="2334898" cy="23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른쪽 화살표 19"/>
          <p:cNvSpPr/>
          <p:nvPr/>
        </p:nvSpPr>
        <p:spPr>
          <a:xfrm>
            <a:off x="4391980" y="2643758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2.3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촬영 부분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8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588045" y="583405"/>
            <a:ext cx="4320480" cy="3384376"/>
            <a:chOff x="2195736" y="1635646"/>
            <a:chExt cx="4320480" cy="3384376"/>
          </a:xfrm>
        </p:grpSpPr>
        <p:sp>
          <p:nvSpPr>
            <p:cNvPr id="29" name="타원 28"/>
            <p:cNvSpPr/>
            <p:nvPr/>
          </p:nvSpPr>
          <p:spPr>
            <a:xfrm>
              <a:off x="2555776" y="1635646"/>
              <a:ext cx="3312368" cy="30963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195736" y="3147814"/>
              <a:ext cx="4320480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2818723">
            <a:off x="1960118" y="1962667"/>
            <a:ext cx="634708" cy="376300"/>
            <a:chOff x="1576785" y="1877944"/>
            <a:chExt cx="634708" cy="376300"/>
          </a:xfrm>
        </p:grpSpPr>
        <p:grpSp>
          <p:nvGrpSpPr>
            <p:cNvPr id="14" name="그룹 13"/>
            <p:cNvGrpSpPr/>
            <p:nvPr/>
          </p:nvGrpSpPr>
          <p:grpSpPr>
            <a:xfrm rot="13929942">
              <a:off x="1836519" y="1863010"/>
              <a:ext cx="360040" cy="389908"/>
              <a:chOff x="2339752" y="1533770"/>
              <a:chExt cx="360040" cy="389908"/>
            </a:xfrm>
          </p:grpSpPr>
          <p:sp>
            <p:nvSpPr>
              <p:cNvPr id="13" name="원호 12"/>
              <p:cNvSpPr/>
              <p:nvPr/>
            </p:nvSpPr>
            <p:spPr>
              <a:xfrm>
                <a:off x="2339752" y="1635646"/>
                <a:ext cx="288032" cy="288032"/>
              </a:xfrm>
              <a:prstGeom prst="arc">
                <a:avLst>
                  <a:gd name="adj1" fmla="val 14345937"/>
                  <a:gd name="adj2" fmla="val 2315416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2411760" y="1533770"/>
                <a:ext cx="288032" cy="288032"/>
              </a:xfrm>
              <a:prstGeom prst="arc">
                <a:avLst>
                  <a:gd name="adj1" fmla="val 14104483"/>
                  <a:gd name="adj2" fmla="val 1842101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13929942">
              <a:off x="1591719" y="1879270"/>
              <a:ext cx="360040" cy="389908"/>
              <a:chOff x="2339752" y="1533770"/>
              <a:chExt cx="360040" cy="389908"/>
            </a:xfrm>
          </p:grpSpPr>
          <p:sp>
            <p:nvSpPr>
              <p:cNvPr id="21" name="원호 20"/>
              <p:cNvSpPr/>
              <p:nvPr/>
            </p:nvSpPr>
            <p:spPr>
              <a:xfrm>
                <a:off x="2339752" y="1635646"/>
                <a:ext cx="288032" cy="288032"/>
              </a:xfrm>
              <a:prstGeom prst="arc">
                <a:avLst>
                  <a:gd name="adj1" fmla="val 14345937"/>
                  <a:gd name="adj2" fmla="val 2315416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호 21"/>
              <p:cNvSpPr/>
              <p:nvPr/>
            </p:nvSpPr>
            <p:spPr>
              <a:xfrm>
                <a:off x="2411760" y="1533770"/>
                <a:ext cx="288032" cy="288032"/>
              </a:xfrm>
              <a:prstGeom prst="arc">
                <a:avLst>
                  <a:gd name="adj1" fmla="val 14104483"/>
                  <a:gd name="adj2" fmla="val 1842101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 rot="6528133">
            <a:off x="2119464" y="2123113"/>
            <a:ext cx="792088" cy="576064"/>
            <a:chOff x="1835696" y="1779662"/>
            <a:chExt cx="792088" cy="576064"/>
          </a:xfrm>
        </p:grpSpPr>
        <p:sp>
          <p:nvSpPr>
            <p:cNvPr id="4" name="직사각형 3"/>
            <p:cNvSpPr/>
            <p:nvPr/>
          </p:nvSpPr>
          <p:spPr>
            <a:xfrm>
              <a:off x="1907704" y="1851670"/>
              <a:ext cx="72008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087724" y="1887674"/>
              <a:ext cx="360040" cy="3600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87724" y="1779662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84123" y="2283718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835696" y="1923678"/>
              <a:ext cx="72008" cy="288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319803" y="994783"/>
            <a:ext cx="936104" cy="4439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11692" r="15366" b="18660"/>
          <a:stretch/>
        </p:blipFill>
        <p:spPr bwMode="auto">
          <a:xfrm>
            <a:off x="186206" y="3587672"/>
            <a:ext cx="1110344" cy="107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그룹 36"/>
          <p:cNvGrpSpPr/>
          <p:nvPr/>
        </p:nvGrpSpPr>
        <p:grpSpPr>
          <a:xfrm rot="5400000">
            <a:off x="2384144" y="3884297"/>
            <a:ext cx="792088" cy="576064"/>
            <a:chOff x="1835696" y="1779662"/>
            <a:chExt cx="792088" cy="576064"/>
          </a:xfrm>
        </p:grpSpPr>
        <p:sp>
          <p:nvSpPr>
            <p:cNvPr id="38" name="직사각형 37"/>
            <p:cNvSpPr/>
            <p:nvPr/>
          </p:nvSpPr>
          <p:spPr>
            <a:xfrm>
              <a:off x="1907704" y="1851670"/>
              <a:ext cx="72008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087724" y="1887674"/>
              <a:ext cx="360040" cy="3600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87724" y="1779662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84123" y="2283718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835696" y="1923678"/>
              <a:ext cx="72008" cy="288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880088" y="1858161"/>
            <a:ext cx="1224136" cy="112141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3" idx="2"/>
          </p:cNvCxnSpPr>
          <p:nvPr/>
        </p:nvCxnSpPr>
        <p:spPr>
          <a:xfrm>
            <a:off x="2492156" y="2979575"/>
            <a:ext cx="180020" cy="743364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>
            <a:off x="4677639" y="2603653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1547664" y="4083918"/>
            <a:ext cx="502719" cy="2016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55894" y="4587974"/>
            <a:ext cx="970967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 A P </a:t>
            </a:r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정보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52761" y="1563750"/>
            <a:ext cx="970967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L i d a r </a:t>
            </a:r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정보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652120" y="627535"/>
            <a:ext cx="2664296" cy="81119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① 자율 주행을 통해 지정한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위치로 이동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267744" y="1059582"/>
            <a:ext cx="97096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장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652120" y="2150818"/>
            <a:ext cx="2808312" cy="73139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②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Lidar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scan data</a:t>
            </a:r>
            <a:r>
              <a:rPr lang="ko-KR" altLang="en-US" sz="1200" dirty="0" smtClean="0">
                <a:solidFill>
                  <a:schemeClr val="tx1"/>
                </a:solidFill>
              </a:rPr>
              <a:t>와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Map data </a:t>
            </a:r>
            <a:r>
              <a:rPr lang="ko-KR" altLang="en-US" sz="1200" dirty="0" smtClean="0">
                <a:solidFill>
                  <a:schemeClr val="tx1"/>
                </a:solidFill>
              </a:rPr>
              <a:t>불러오기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52120" y="3651870"/>
            <a:ext cx="2808312" cy="75117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③</a:t>
            </a:r>
            <a:r>
              <a:rPr lang="ko-KR" altLang="en-US" sz="1200" dirty="0" smtClean="0">
                <a:solidFill>
                  <a:schemeClr val="tx1"/>
                </a:solidFill>
              </a:rPr>
              <a:t> 위치 및 각도 조절 후 사진을 촬영</a:t>
            </a:r>
            <a:endParaRPr lang="ko-KR" altLang="en-US" dirty="0"/>
          </a:p>
        </p:txBody>
      </p:sp>
      <p:sp>
        <p:nvSpPr>
          <p:cNvPr id="66" name="오른쪽 화살표 65"/>
          <p:cNvSpPr/>
          <p:nvPr/>
        </p:nvSpPr>
        <p:spPr>
          <a:xfrm rot="5400000">
            <a:off x="6803107" y="1520844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 rot="5400000">
            <a:off x="6803107" y="3004939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740871" y="1679956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①</a:t>
            </a:r>
            <a:endParaRPr lang="ko-KR" altLang="en-US" sz="2000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638024" y="3753615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②</a:t>
            </a:r>
            <a:endParaRPr lang="ko-KR" altLang="en-US" sz="20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094552" y="3636823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③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2.4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객체 인식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4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026" name="Picture 2" descr="C:\Users\hch08\Desktop\yolo cos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8" r="30313" b="17900"/>
          <a:stretch/>
        </p:blipFill>
        <p:spPr bwMode="auto">
          <a:xfrm>
            <a:off x="6012160" y="3075806"/>
            <a:ext cx="288032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4211960" y="1503124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43558"/>
            <a:ext cx="1139788" cy="55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F:\bookshelf_yolo_for_ppt\befo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6" y="699542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bookshelf_yolo_for_ppt\aft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99542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67544" y="3075806"/>
            <a:ext cx="3275224" cy="16561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배경에 대한 영향을 제어하기 </a:t>
            </a:r>
            <a:r>
              <a:rPr lang="ko-KR" altLang="en-US" sz="1400" dirty="0" smtClean="0">
                <a:solidFill>
                  <a:schemeClr val="tx1"/>
                </a:solidFill>
              </a:rPr>
              <a:t>위해 </a:t>
            </a:r>
            <a:r>
              <a:rPr lang="en-US" altLang="ko-KR" sz="1400" dirty="0" smtClean="0">
                <a:solidFill>
                  <a:schemeClr val="tx1"/>
                </a:solidFill>
              </a:rPr>
              <a:t>Deep Learning </a:t>
            </a:r>
            <a:r>
              <a:rPr lang="ko-KR" altLang="en-US" sz="1400" dirty="0" smtClean="0">
                <a:solidFill>
                  <a:schemeClr val="tx1"/>
                </a:solidFill>
              </a:rPr>
              <a:t>기반 객체인식 </a:t>
            </a:r>
            <a:r>
              <a:rPr lang="ko-KR" altLang="en-US" sz="1400" dirty="0" smtClean="0">
                <a:solidFill>
                  <a:schemeClr val="tx1"/>
                </a:solidFill>
              </a:rPr>
              <a:t>알고리즘 </a:t>
            </a:r>
            <a:r>
              <a:rPr lang="en-US" altLang="ko-KR" sz="1400" dirty="0" smtClean="0">
                <a:solidFill>
                  <a:schemeClr val="tx1"/>
                </a:solidFill>
              </a:rPr>
              <a:t>YOLO</a:t>
            </a:r>
            <a:r>
              <a:rPr lang="ko-KR" altLang="en-US" sz="1400" dirty="0" smtClean="0">
                <a:solidFill>
                  <a:schemeClr val="tx1"/>
                </a:solidFill>
              </a:rPr>
              <a:t>를 사용하여 이미지에서 책장 부분만을 </a:t>
            </a:r>
            <a:r>
              <a:rPr lang="ko-KR" altLang="en-US" sz="1400" dirty="0" smtClean="0">
                <a:solidFill>
                  <a:schemeClr val="tx1"/>
                </a:solidFill>
              </a:rPr>
              <a:t>추출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08104" y="2859782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COST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170118" y="4659982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814776" y="3075806"/>
            <a:ext cx="2088232" cy="16561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Data: 2500 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Learning Rate: 10e-5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Epoch: 1000</a:t>
            </a:r>
          </a:p>
        </p:txBody>
      </p:sp>
    </p:spTree>
    <p:extLst>
      <p:ext uri="{BB962C8B-B14F-4D97-AF65-F5344CB8AC3E}">
        <p14:creationId xmlns:p14="http://schemas.microsoft.com/office/powerpoint/2010/main" val="32577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3484" y="1963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28371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9752" y="2573491"/>
            <a:ext cx="3600400" cy="7848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기계 설명</a:t>
            </a:r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 j e t    b o t )</a:t>
            </a: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자율 주행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촬영 부분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객체 인식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책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분류 시스템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3484" y="34674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9752" y="378743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4083918"/>
            <a:ext cx="36004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프로젝트의 장점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활용방안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F u t u r e   W o r k s</a:t>
            </a: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참고 문헌</a:t>
            </a:r>
            <a:endParaRPr lang="ko-KR" altLang="en-US" sz="9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2.5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책 분류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4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574"/>
            <a:ext cx="6991469" cy="24969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99592" y="3795886"/>
            <a:ext cx="7344818" cy="86409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Edge </a:t>
            </a:r>
            <a:r>
              <a:rPr lang="ko-KR" altLang="en-US" sz="1400" dirty="0" smtClean="0">
                <a:solidFill>
                  <a:schemeClr val="tx1"/>
                </a:solidFill>
              </a:rPr>
              <a:t>검출을 이용하여 책을 나누고 </a:t>
            </a:r>
            <a:r>
              <a:rPr lang="en-US" altLang="ko-KR" sz="14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400" dirty="0" smtClean="0">
                <a:solidFill>
                  <a:schemeClr val="tx1"/>
                </a:solidFill>
              </a:rPr>
              <a:t>를 이용하여 책을 인식하고 분류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분류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24134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671" y="607789"/>
            <a:ext cx="114298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Bag of Words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45737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47574" r="82775" b="18352"/>
          <a:stretch/>
        </p:blipFill>
        <p:spPr bwMode="auto">
          <a:xfrm>
            <a:off x="251520" y="1167885"/>
            <a:ext cx="1493883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7" t="47574" r="50837" b="18352"/>
          <a:stretch/>
        </p:blipFill>
        <p:spPr bwMode="auto">
          <a:xfrm>
            <a:off x="2152197" y="1275606"/>
            <a:ext cx="177173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39329" r="56528" b="36411"/>
          <a:stretch/>
        </p:blipFill>
        <p:spPr bwMode="auto">
          <a:xfrm>
            <a:off x="4572000" y="1351500"/>
            <a:ext cx="4320480" cy="156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6111" r="73625" b="29074"/>
          <a:stretch/>
        </p:blipFill>
        <p:spPr bwMode="auto">
          <a:xfrm>
            <a:off x="2411760" y="3028206"/>
            <a:ext cx="3240360" cy="199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1691680" y="1919677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021454" y="1899878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99592" y="755285"/>
            <a:ext cx="6859048" cy="2791663"/>
            <a:chOff x="2267744" y="755285"/>
            <a:chExt cx="5418886" cy="27916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6" t="40908" r="40633" b="19868"/>
            <a:stretch/>
          </p:blipFill>
          <p:spPr bwMode="auto">
            <a:xfrm>
              <a:off x="2555776" y="1035810"/>
              <a:ext cx="5130854" cy="2511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267744" y="755285"/>
              <a:ext cx="3888432" cy="66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763688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671" y="627534"/>
            <a:ext cx="150302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Vocabulary Tree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763688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83568" y="3831890"/>
            <a:ext cx="4752528" cy="828092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특징점</a:t>
            </a:r>
            <a:r>
              <a:rPr lang="ko-KR" altLang="en-US" sz="1400" dirty="0" smtClean="0">
                <a:solidFill>
                  <a:schemeClr val="tx1"/>
                </a:solidFill>
              </a:rPr>
              <a:t> 추출 </a:t>
            </a:r>
            <a:r>
              <a:rPr lang="en-US" altLang="ko-KR" sz="1400" dirty="0" smtClean="0">
                <a:solidFill>
                  <a:schemeClr val="tx1"/>
                </a:solidFill>
              </a:rPr>
              <a:t>: ORB(</a:t>
            </a:r>
            <a:r>
              <a:rPr lang="ko-KR" altLang="en-US" sz="1400" dirty="0" smtClean="0">
                <a:solidFill>
                  <a:schemeClr val="tx1"/>
                </a:solidFill>
              </a:rPr>
              <a:t>빠르고 메모리 사용량이 적음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Clustering : K-means clustering(</a:t>
            </a:r>
            <a:r>
              <a:rPr lang="ko-KR" altLang="en-US" sz="1400" dirty="0" smtClean="0">
                <a:solidFill>
                  <a:schemeClr val="tx1"/>
                </a:solidFill>
              </a:rPr>
              <a:t>비지도 학습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머신러닝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27784" y="1419622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특징점</a:t>
            </a:r>
            <a:r>
              <a:rPr lang="ko-KR" altLang="en-US" sz="1200" dirty="0" smtClean="0">
                <a:solidFill>
                  <a:schemeClr val="tx1"/>
                </a:solidFill>
              </a:rPr>
              <a:t> 추출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19622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Clustering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75656" y="2643758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빈도수 벡터화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52120" y="3831890"/>
            <a:ext cx="2592290" cy="828092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&lt;</a:t>
            </a:r>
            <a:r>
              <a:rPr lang="ko-KR" altLang="en-US" sz="1400" dirty="0" smtClean="0">
                <a:solidFill>
                  <a:schemeClr val="tx1"/>
                </a:solidFill>
              </a:rPr>
              <a:t>결과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학습량 </a:t>
            </a:r>
            <a:r>
              <a:rPr lang="en-US" altLang="ko-KR" sz="1400" dirty="0" smtClean="0">
                <a:solidFill>
                  <a:schemeClr val="tx1"/>
                </a:solidFill>
              </a:rPr>
              <a:t>: 64 </a:t>
            </a:r>
            <a:r>
              <a:rPr lang="ko-KR" altLang="en-US" sz="1400" dirty="0" smtClean="0">
                <a:solidFill>
                  <a:schemeClr val="tx1"/>
                </a:solidFill>
              </a:rPr>
              <a:t>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정확도 </a:t>
            </a:r>
            <a:r>
              <a:rPr lang="en-US" altLang="ko-KR" sz="1400" dirty="0" smtClean="0">
                <a:solidFill>
                  <a:schemeClr val="tx1"/>
                </a:solidFill>
              </a:rPr>
              <a:t>: 90.6%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0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활</a:t>
              </a:r>
              <a:r>
                <a:rPr lang="ko-KR" altLang="en-US" spc="-15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용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30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THE정고딕110" pitchFamily="18" charset="-127"/>
                <a:ea typeface="THE정고딕110" pitchFamily="18" charset="-127"/>
              </a:rPr>
              <a:t>프로젝트 장점</a:t>
            </a:r>
            <a:endParaRPr lang="ko-KR" altLang="en-US" sz="1600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사람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VS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기계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79712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71883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1979712" y="1131590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80937" y="1563638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3" name="Picture 3" descr="C:\Users\hch08\Desktop\19763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15566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ch08\Desktop\tim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22" y="3499388"/>
            <a:ext cx="1296143" cy="12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ch08\Desktop\huma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62" y="3418911"/>
            <a:ext cx="1421612" cy="14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hch08\Desktop\bagofmoney_dollar_439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14" y="3609720"/>
            <a:ext cx="1044116" cy="10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hch08\Desktop\an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90" y="3820625"/>
            <a:ext cx="653668" cy="6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hch08\Desktop\an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3" y="3820625"/>
            <a:ext cx="653668" cy="6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 rot="5400000">
            <a:off x="7448087" y="3935669"/>
            <a:ext cx="1008112" cy="4405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4354835" y="2644899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활용 방안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050" name="Picture 2" descr="C:\Users\hch08\Desktop\ala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5646"/>
            <a:ext cx="1930970" cy="19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ch08\Desktop\교보문고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635646"/>
            <a:ext cx="2844316" cy="20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도서고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3564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서점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도서관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79712" y="93486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0524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9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음</a:t>
            </a:r>
            <a:r>
              <a:rPr lang="ko-KR" altLang="en-US" sz="2000" spc="-150" dirty="0">
                <a:latin typeface="THE정고딕140" pitchFamily="18" charset="-127"/>
                <a:ea typeface="THE정고딕140" pitchFamily="18" charset="-127"/>
              </a:rPr>
              <a:t>반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물류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07704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hch08\Desktop\음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28" y="185167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ch08\Desktop\물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28" y="170765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419872" y="1533842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418442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목표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4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1"/>
          </p:cNvCxnSpPr>
          <p:nvPr/>
        </p:nvCxnSpPr>
        <p:spPr>
          <a:xfrm>
            <a:off x="3599892" y="2548520"/>
            <a:ext cx="212423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724128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812761"/>
            <a:ext cx="259228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3.3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Future Works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6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Future Works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07704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71883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881471" y="1131590"/>
            <a:ext cx="810209" cy="900101"/>
            <a:chOff x="1269192" y="1833668"/>
            <a:chExt cx="810209" cy="900101"/>
          </a:xfrm>
        </p:grpSpPr>
        <p:sp>
          <p:nvSpPr>
            <p:cNvPr id="3" name="직사각형 2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81471" y="2859782"/>
            <a:ext cx="810209" cy="900101"/>
            <a:chOff x="1269192" y="1833668"/>
            <a:chExt cx="810209" cy="900101"/>
          </a:xfrm>
        </p:grpSpPr>
        <p:sp>
          <p:nvSpPr>
            <p:cNvPr id="15" name="직사각형 14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1763688" y="3818535"/>
            <a:ext cx="28083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763688" y="2143092"/>
            <a:ext cx="23042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547664" y="3476961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547664" y="1808102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47664" y="1343628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D r o n e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47664" y="3073220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책 인식률 향상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27684" y="1835315"/>
            <a:ext cx="24842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 smtClean="0">
                <a:latin typeface="THE정고딕140" pitchFamily="18" charset="-127"/>
                <a:ea typeface="THE정고딕140" pitchFamily="18" charset="-127"/>
              </a:rPr>
              <a:t>드론을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 활용한 촬영범위 확대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63688" y="3524114"/>
            <a:ext cx="28803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인식률 향상을 위한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알고리즘 도입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763688" y="4112956"/>
            <a:ext cx="14041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63688" y="3818535"/>
            <a:ext cx="144016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Ex) Deep Leaning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6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3.4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참고 문헌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699542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참고 문헌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511660" y="90547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13254" y="70874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15345" y="1203598"/>
            <a:ext cx="8352930" cy="374441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[1] D</a:t>
            </a:r>
            <a:r>
              <a:rPr lang="en-US" altLang="ko-KR" sz="1100" dirty="0">
                <a:solidFill>
                  <a:schemeClr val="tx1"/>
                </a:solidFill>
              </a:rPr>
              <a:t>. Chen, S. Tsai, K.-H. Kim, C.-H. Hsu, J. P. Singh, and B. </a:t>
            </a:r>
            <a:r>
              <a:rPr lang="en-US" altLang="ko-KR" sz="1100" dirty="0" err="1">
                <a:solidFill>
                  <a:schemeClr val="tx1"/>
                </a:solidFill>
              </a:rPr>
              <a:t>Girod</a:t>
            </a:r>
            <a:r>
              <a:rPr lang="en-US" altLang="ko-KR" sz="1100" dirty="0">
                <a:solidFill>
                  <a:schemeClr val="tx1"/>
                </a:solidFill>
              </a:rPr>
              <a:t>. "Low-cost asset tracking using location-aware camera phones." Number 1, San Diego, California, USA, 2010.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[2] Sam </a:t>
            </a:r>
            <a:r>
              <a:rPr lang="en-US" altLang="ko-KR" sz="1100" dirty="0">
                <a:solidFill>
                  <a:schemeClr val="tx1"/>
                </a:solidFill>
              </a:rPr>
              <a:t>S. Tsai , David Chen , </a:t>
            </a:r>
            <a:r>
              <a:rPr lang="en-US" altLang="ko-KR" sz="1100" dirty="0" err="1">
                <a:solidFill>
                  <a:schemeClr val="tx1"/>
                </a:solidFill>
              </a:rPr>
              <a:t>Huizhong</a:t>
            </a:r>
            <a:r>
              <a:rPr lang="en-US" altLang="ko-KR" sz="1100" dirty="0">
                <a:solidFill>
                  <a:schemeClr val="tx1"/>
                </a:solidFill>
              </a:rPr>
              <a:t> Chen , Cheng-</a:t>
            </a:r>
            <a:r>
              <a:rPr lang="en-US" altLang="ko-KR" sz="1100" dirty="0" err="1">
                <a:solidFill>
                  <a:schemeClr val="tx1"/>
                </a:solidFill>
              </a:rPr>
              <a:t>Hsin</a:t>
            </a:r>
            <a:r>
              <a:rPr lang="en-US" altLang="ko-KR" sz="1100" dirty="0">
                <a:solidFill>
                  <a:schemeClr val="tx1"/>
                </a:solidFill>
              </a:rPr>
              <a:t> Hsu , </a:t>
            </a:r>
            <a:r>
              <a:rPr lang="en-US" altLang="ko-KR" sz="1100" dirty="0" err="1">
                <a:solidFill>
                  <a:schemeClr val="tx1"/>
                </a:solidFill>
              </a:rPr>
              <a:t>Kyu</a:t>
            </a:r>
            <a:r>
              <a:rPr lang="en-US" altLang="ko-KR" sz="1100" dirty="0">
                <a:solidFill>
                  <a:schemeClr val="tx1"/>
                </a:solidFill>
              </a:rPr>
              <a:t>-Han Kim , </a:t>
            </a:r>
            <a:r>
              <a:rPr lang="en-US" altLang="ko-KR" sz="1100" dirty="0" err="1">
                <a:solidFill>
                  <a:schemeClr val="tx1"/>
                </a:solidFill>
              </a:rPr>
              <a:t>Jatinder</a:t>
            </a:r>
            <a:r>
              <a:rPr lang="en-US" altLang="ko-KR" sz="1100" dirty="0">
                <a:solidFill>
                  <a:schemeClr val="tx1"/>
                </a:solidFill>
              </a:rPr>
              <a:t> P. Singh , Bernd </a:t>
            </a:r>
            <a:r>
              <a:rPr lang="en-US" altLang="ko-KR" sz="1100" dirty="0" err="1">
                <a:solidFill>
                  <a:schemeClr val="tx1"/>
                </a:solidFill>
              </a:rPr>
              <a:t>Girod</a:t>
            </a:r>
            <a:r>
              <a:rPr lang="en-US" altLang="ko-KR" sz="1100" dirty="0">
                <a:solidFill>
                  <a:schemeClr val="tx1"/>
                </a:solidFill>
              </a:rPr>
              <a:t>, "Combining image and text features: a hybrid approach to mobile book spine recognition", Proceedings of the 19th ACM international conference on Multimedia, November 28-December 01, 2011, Scottsdale, Arizona, USA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[3] D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Nister</a:t>
            </a:r>
            <a:r>
              <a:rPr lang="en-US" altLang="ko-KR" sz="1100" dirty="0">
                <a:solidFill>
                  <a:schemeClr val="tx1"/>
                </a:solidFill>
              </a:rPr>
              <a:t> and H. </a:t>
            </a:r>
            <a:r>
              <a:rPr lang="en-US" altLang="ko-KR" sz="1100" dirty="0" err="1">
                <a:solidFill>
                  <a:schemeClr val="tx1"/>
                </a:solidFill>
              </a:rPr>
              <a:t>Stewenius</a:t>
            </a:r>
            <a:r>
              <a:rPr lang="en-US" altLang="ko-KR" sz="1100" dirty="0">
                <a:solidFill>
                  <a:schemeClr val="tx1"/>
                </a:solidFill>
              </a:rPr>
              <a:t>. "Scalable recognition with a vocabulary tree." In Proc. CVPR, 2006.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[4] Li </a:t>
            </a:r>
            <a:r>
              <a:rPr lang="en-US" altLang="ko-KR" sz="1100" dirty="0" err="1">
                <a:solidFill>
                  <a:schemeClr val="tx1"/>
                </a:solidFill>
              </a:rPr>
              <a:t>Fei-Fei</a:t>
            </a:r>
            <a:r>
              <a:rPr lang="en-US" altLang="ko-KR" sz="1100" dirty="0">
                <a:solidFill>
                  <a:schemeClr val="tx1"/>
                </a:solidFill>
              </a:rPr>
              <a:t>, Rob </a:t>
            </a:r>
            <a:r>
              <a:rPr lang="en-US" altLang="ko-KR" sz="1100" dirty="0" err="1">
                <a:solidFill>
                  <a:schemeClr val="tx1"/>
                </a:solidFill>
              </a:rPr>
              <a:t>Fergues</a:t>
            </a:r>
            <a:r>
              <a:rPr lang="en-US" altLang="ko-KR" sz="1100" dirty="0">
                <a:solidFill>
                  <a:schemeClr val="tx1"/>
                </a:solidFill>
              </a:rPr>
              <a:t>, Antonio </a:t>
            </a:r>
            <a:r>
              <a:rPr lang="en-US" altLang="ko-KR" sz="1100" dirty="0" err="1">
                <a:solidFill>
                  <a:schemeClr val="tx1"/>
                </a:solidFill>
              </a:rPr>
              <a:t>Torralba</a:t>
            </a:r>
            <a:r>
              <a:rPr lang="en-US" altLang="ko-KR" sz="1100" dirty="0">
                <a:solidFill>
                  <a:schemeClr val="tx1"/>
                </a:solidFill>
              </a:rPr>
              <a:t>, "Recognizing and Learning Object Categories", ICCV 2005.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[5] Grana </a:t>
            </a:r>
            <a:r>
              <a:rPr lang="en-US" altLang="ko-KR" sz="1100" dirty="0">
                <a:solidFill>
                  <a:schemeClr val="tx1"/>
                </a:solidFill>
              </a:rPr>
              <a:t>C, </a:t>
            </a:r>
            <a:r>
              <a:rPr lang="en-US" altLang="ko-KR" sz="1100" dirty="0" err="1">
                <a:solidFill>
                  <a:schemeClr val="tx1"/>
                </a:solidFill>
              </a:rPr>
              <a:t>Borghesani</a:t>
            </a:r>
            <a:r>
              <a:rPr lang="en-US" altLang="ko-KR" sz="1100" dirty="0">
                <a:solidFill>
                  <a:schemeClr val="tx1"/>
                </a:solidFill>
              </a:rPr>
              <a:t> D, </a:t>
            </a:r>
            <a:r>
              <a:rPr lang="en-US" altLang="ko-KR" sz="1100" dirty="0" err="1">
                <a:solidFill>
                  <a:schemeClr val="tx1"/>
                </a:solidFill>
              </a:rPr>
              <a:t>Manfredi</a:t>
            </a:r>
            <a:r>
              <a:rPr lang="en-US" altLang="ko-KR" sz="1100" dirty="0">
                <a:solidFill>
                  <a:schemeClr val="tx1"/>
                </a:solidFill>
              </a:rPr>
              <a:t> M, </a:t>
            </a:r>
            <a:r>
              <a:rPr lang="en-US" altLang="ko-KR" sz="1100" dirty="0" err="1">
                <a:solidFill>
                  <a:schemeClr val="tx1"/>
                </a:solidFill>
              </a:rPr>
              <a:t>Cucchiara</a:t>
            </a:r>
            <a:r>
              <a:rPr lang="en-US" altLang="ko-KR" sz="1100" dirty="0">
                <a:solidFill>
                  <a:schemeClr val="tx1"/>
                </a:solidFill>
              </a:rPr>
              <a:t> R, "A fast approach for integrating ORB descriptors in the bag of words model." In: Proc. SPIE 8667, Multimedia Content and Mobile Devices. SPIE, Burlingame, California, USA, </a:t>
            </a:r>
            <a:r>
              <a:rPr lang="en-US" altLang="ko-KR" sz="1100" dirty="0" err="1">
                <a:solidFill>
                  <a:schemeClr val="tx1"/>
                </a:solidFill>
              </a:rPr>
              <a:t>pp</a:t>
            </a:r>
            <a:r>
              <a:rPr lang="en-US" altLang="ko-KR" sz="1100" dirty="0">
                <a:solidFill>
                  <a:schemeClr val="tx1"/>
                </a:solidFill>
              </a:rPr>
              <a:t> 866709-866709-8, 2013.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[6] E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Rublee</a:t>
            </a:r>
            <a:r>
              <a:rPr lang="en-US" altLang="ko-KR" sz="1100" dirty="0">
                <a:solidFill>
                  <a:schemeClr val="tx1"/>
                </a:solidFill>
              </a:rPr>
              <a:t>, V. </a:t>
            </a:r>
            <a:r>
              <a:rPr lang="en-US" altLang="ko-KR" sz="1100" dirty="0" err="1">
                <a:solidFill>
                  <a:schemeClr val="tx1"/>
                </a:solidFill>
              </a:rPr>
              <a:t>Rabaud</a:t>
            </a:r>
            <a:r>
              <a:rPr lang="en-US" altLang="ko-KR" sz="1100" dirty="0">
                <a:solidFill>
                  <a:schemeClr val="tx1"/>
                </a:solidFill>
              </a:rPr>
              <a:t>, K. </a:t>
            </a:r>
            <a:r>
              <a:rPr lang="en-US" altLang="ko-KR" sz="1100" dirty="0" err="1">
                <a:solidFill>
                  <a:schemeClr val="tx1"/>
                </a:solidFill>
              </a:rPr>
              <a:t>Konolige</a:t>
            </a:r>
            <a:r>
              <a:rPr lang="en-US" altLang="ko-KR" sz="1100" dirty="0">
                <a:solidFill>
                  <a:schemeClr val="tx1"/>
                </a:solidFill>
              </a:rPr>
              <a:t>, G. </a:t>
            </a:r>
            <a:r>
              <a:rPr lang="en-US" altLang="ko-KR" sz="1100" dirty="0" err="1">
                <a:solidFill>
                  <a:schemeClr val="tx1"/>
                </a:solidFill>
              </a:rPr>
              <a:t>Bradski</a:t>
            </a:r>
            <a:r>
              <a:rPr lang="en-US" altLang="ko-KR" sz="1100" dirty="0">
                <a:solidFill>
                  <a:schemeClr val="tx1"/>
                </a:solidFill>
              </a:rPr>
              <a:t>, "ORB: An efficient alternative to SIFT or SURF", Proc. IEEE Int. Conf. </a:t>
            </a:r>
            <a:r>
              <a:rPr lang="en-US" altLang="ko-KR" sz="1100" dirty="0" err="1">
                <a:solidFill>
                  <a:schemeClr val="tx1"/>
                </a:solidFill>
              </a:rPr>
              <a:t>Comput</a:t>
            </a:r>
            <a:r>
              <a:rPr lang="en-US" altLang="ko-KR" sz="1100" dirty="0">
                <a:solidFill>
                  <a:schemeClr val="tx1"/>
                </a:solidFill>
              </a:rPr>
              <a:t>. Vision, pp. 2564-2571, Nov. 2011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8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1491630"/>
            <a:ext cx="4788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Thank you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195736" y="2571750"/>
            <a:ext cx="4608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최종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1720" y="1779662"/>
            <a:ext cx="460851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      밑에는</a:t>
            </a:r>
            <a:endParaRPr lang="en-US" altLang="ko-KR" sz="4800" dirty="0" smtClean="0">
              <a:latin typeface="THE정고딕110" pitchFamily="18" charset="-127"/>
              <a:ea typeface="THE정고딕110" pitchFamily="18" charset="-127"/>
            </a:endParaRPr>
          </a:p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임시 사용 자료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Open </a:t>
            </a:r>
            <a:r>
              <a:rPr lang="en-US" altLang="ko-KR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Cv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A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B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C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d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4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E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F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G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h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콘텐츠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972204" y="1917019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A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B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한 명의 한식 전문 요리사와 방송인이 팀을 이뤄 </a:t>
            </a:r>
            <a:endParaRPr lang="en-US" altLang="ko-KR" sz="16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옛 문헌에 나온 전통 음식</a:t>
            </a:r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을 재현하고 대결하는 </a:t>
            </a:r>
            <a:r>
              <a:rPr lang="ko-KR" altLang="en-US" sz="1600" spc="-150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endParaRPr lang="ko-KR" altLang="en-US" sz="1600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QnA</a:t>
            </a:r>
            <a:endParaRPr lang="en-US" altLang="ko-KR" sz="7200" spc="-300" dirty="0" smtClean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3028463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34" y="2954407"/>
            <a:ext cx="1360611" cy="13606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25"/>
          <a:stretch/>
        </p:blipFill>
        <p:spPr>
          <a:xfrm>
            <a:off x="2683973" y="2953209"/>
            <a:ext cx="1261154" cy="1234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892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간략화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446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핵심화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935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이미지화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19764" y="2221477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283718"/>
              <a:ext cx="2088232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기획의도</a:t>
              </a:r>
              <a:endParaRPr lang="ko-KR" altLang="en-US" sz="2800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887" y="906274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 요 </a:t>
            </a:r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</a:t>
            </a:r>
            <a:r>
              <a:rPr lang="ko-KR" altLang="en-US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발 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목적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87036" y="1635646"/>
            <a:ext cx="7344818" cy="230425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대규모 서점 및 도서관에서 책을 정리하는 일은 많은 인적자원과 시간을 소비하는 작업입니다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본 프로젝트는 </a:t>
            </a:r>
            <a:r>
              <a:rPr lang="ko-KR" altLang="en-US" sz="12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</a:rPr>
              <a:t> 및 자율 주행 기술을 활용하여 이러한 작업을 도와줄 수 있는 </a:t>
            </a:r>
            <a:r>
              <a:rPr lang="ko-KR" altLang="en-US" sz="1200" dirty="0" smtClean="0">
                <a:solidFill>
                  <a:schemeClr val="tx1"/>
                </a:solidFill>
              </a:rPr>
              <a:t>로봇을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 개발하면 </a:t>
            </a:r>
            <a:r>
              <a:rPr lang="ko-KR" altLang="en-US" sz="1200" dirty="0">
                <a:solidFill>
                  <a:schemeClr val="tx1"/>
                </a:solidFill>
              </a:rPr>
              <a:t>어떨까 하는 아이디어에서 출발했습니다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본 프로젝트는 많은 인적 자원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등을 절약할 수 있으며 책장이나 선반에 책을 인식해서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비교하는 </a:t>
            </a:r>
            <a:r>
              <a:rPr lang="ko-KR" altLang="en-US" sz="1200" dirty="0" smtClean="0">
                <a:solidFill>
                  <a:schemeClr val="tx1"/>
                </a:solidFill>
              </a:rPr>
              <a:t>것과 같이 비슷한 작업에서 연동시켜 응용해 사용이 가능합니다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72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138811" y="3508996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5434" y="4227934"/>
            <a:ext cx="734696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모두 파악하는데 많은 시간 소모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71550"/>
            <a:ext cx="5832648" cy="25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39552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자율 주행을 이용한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자동 탐색</a:t>
            </a:r>
            <a:endParaRPr lang="ko-KR" altLang="en-US" sz="1200" spc="-15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41987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347864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이미지 인식으로 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책  분류 </a:t>
            </a:r>
            <a:endParaRPr lang="en-US" altLang="ko-KR" sz="1200" spc="-15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8224" y="2593236"/>
            <a:ext cx="223001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많은 </a:t>
            </a:r>
            <a:r>
              <a:rPr lang="ko-KR" altLang="en-US" sz="1600" spc="-150" smtClean="0">
                <a:latin typeface="나눔고딕 ExtraBold" pitchFamily="50" charset="-127"/>
                <a:ea typeface="나눔고딕 ExtraBold" pitchFamily="50" charset="-127"/>
              </a:rPr>
              <a:t>시간과 인력  절약</a:t>
            </a:r>
            <a:endParaRPr lang="ko-KR" altLang="en-US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2355726"/>
            <a:ext cx="1800200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150" dirty="0">
                <a:latin typeface="나눔고딕 ExtraBold" pitchFamily="50" charset="-127"/>
                <a:ea typeface="나눔고딕 ExtraBold" pitchFamily="50" charset="-127"/>
              </a:rPr>
              <a:t>+</a:t>
            </a:r>
            <a:endParaRPr lang="ko-KR" altLang="en-US" sz="48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7787" y="2536293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설명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5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2756" y="915566"/>
            <a:ext cx="7340426" cy="3725484"/>
            <a:chOff x="722756" y="915566"/>
            <a:chExt cx="7340426" cy="372548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0" t="31605" r="46270" b="24797"/>
            <a:stretch/>
          </p:blipFill>
          <p:spPr bwMode="auto">
            <a:xfrm>
              <a:off x="827584" y="915566"/>
              <a:ext cx="7235598" cy="3725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014460" y="1144653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대기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722756" y="1963028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자율 주행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644008" y="2715766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촬</a:t>
              </a:r>
              <a:r>
                <a:rPr lang="ko-KR" altLang="en-US" sz="1200" dirty="0">
                  <a:solidFill>
                    <a:schemeClr val="tx1"/>
                  </a:solidFill>
                </a:rPr>
                <a:t>영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796136" y="2701395"/>
              <a:ext cx="208823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이미지 처리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499992" y="4155926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프로그램 종료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9512" y="607789"/>
            <a:ext cx="15841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전체 알고리즘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547664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2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394" y="627534"/>
            <a:ext cx="204235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사용한 </a:t>
            </a:r>
            <a:r>
              <a:rPr lang="en-US" altLang="ko-KR" sz="1400" spc="-150" dirty="0" err="1" smtClean="0">
                <a:latin typeface="THE정고딕140" pitchFamily="18" charset="-127"/>
                <a:ea typeface="THE정고딕140" pitchFamily="18" charset="-127"/>
              </a:rPr>
              <a:t>libray</a:t>
            </a:r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 &amp; </a:t>
            </a:r>
            <a:r>
              <a:rPr lang="en-US" altLang="ko-KR" sz="1400" spc="-150" dirty="0" err="1" smtClean="0">
                <a:latin typeface="THE정고딕140" pitchFamily="18" charset="-127"/>
                <a:ea typeface="THE정고딕140" pitchFamily="18" charset="-127"/>
              </a:rPr>
              <a:t>framwork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217745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++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10062"/>
            <a:ext cx="1656184" cy="112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23678"/>
            <a:ext cx="873725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6" t="41600" r="51459" b="42196"/>
          <a:stretch/>
        </p:blipFill>
        <p:spPr bwMode="auto">
          <a:xfrm>
            <a:off x="7020272" y="3579862"/>
            <a:ext cx="1104513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41600" r="63021" b="42196"/>
          <a:stretch/>
        </p:blipFill>
        <p:spPr bwMode="auto">
          <a:xfrm>
            <a:off x="1130509" y="3567471"/>
            <a:ext cx="918490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79862"/>
            <a:ext cx="1078354" cy="91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13329"/>
            <a:ext cx="1860232" cy="92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893951" y="656920"/>
            <a:ext cx="2232248" cy="1407120"/>
            <a:chOff x="6516216" y="605658"/>
            <a:chExt cx="2232248" cy="1407120"/>
          </a:xfrm>
        </p:grpSpPr>
        <p:pic>
          <p:nvPicPr>
            <p:cNvPr id="25" name="Picture 1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103" y="605658"/>
              <a:ext cx="732473" cy="83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6516216" y="1297048"/>
              <a:ext cx="2232248" cy="7157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Google </a:t>
              </a: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Cartoglapher</a:t>
              </a:r>
              <a:endParaRPr lang="ko-KR" altLang="en-US" sz="1600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61428"/>
            <a:ext cx="1879027" cy="10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V="1">
            <a:off x="3275856" y="1493071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3131840" y="1424747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4860032" y="1419624"/>
            <a:ext cx="360040" cy="43573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4698015" y="1491630"/>
            <a:ext cx="331840" cy="432048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5241064" y="1059582"/>
            <a:ext cx="1228951" cy="0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598178" y="3291830"/>
            <a:ext cx="8006269" cy="158417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1127</Words>
  <Application>Microsoft Office PowerPoint</Application>
  <PresentationFormat>화면 슬라이드 쇼(16:9)</PresentationFormat>
  <Paragraphs>229</Paragraphs>
  <Slides>39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굴림</vt:lpstr>
      <vt:lpstr>Arial</vt:lpstr>
      <vt:lpstr>THE정고딕110</vt:lpstr>
      <vt:lpstr>맑은 고딕</vt:lpstr>
      <vt:lpstr>나눔고딕</vt:lpstr>
      <vt:lpstr>한컴 윤고딕 240</vt:lpstr>
      <vt:lpstr>HY견고딕</vt:lpstr>
      <vt:lpstr>THE정고딕140</vt:lpstr>
      <vt:lpstr>한컴 윤고딕 230</vt:lpstr>
      <vt:lpstr>나눔고딕 ExtraBold</vt:lpstr>
      <vt:lpstr>THE정고딕170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hch0821@naver.com</cp:lastModifiedBy>
  <cp:revision>81</cp:revision>
  <dcterms:created xsi:type="dcterms:W3CDTF">2006-10-05T04:04:58Z</dcterms:created>
  <dcterms:modified xsi:type="dcterms:W3CDTF">2019-12-24T02:18:11Z</dcterms:modified>
</cp:coreProperties>
</file>